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82" r:id="rId4"/>
    <p:sldMasterId id="2147483683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d7189f2a2b_2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gd7189f2a2b_2_1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d7189f2a2b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gd7189f2a2b_0_7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d7189f2a2b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gd7189f2a2b_0_5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d7189f2a2b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gd7189f2a2b_0_7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d7189f2a2b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gd7189f2a2b_0_5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d7189f2a2b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gd7189f2a2b_0_8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d7189f2a2b_2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gd7189f2a2b_2_1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d7189f2a2b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gd7189f2a2b_0_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d7189f2a2b_2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gd7189f2a2b_2_1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d7189f2a2b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gd7189f2a2b_0_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d7189f2a2b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gd7189f2a2b_0_2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d7189f2a2b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gd7189f2a2b_0_3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d7189f2a2b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gd7189f2a2b_0_3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d7189f2a2b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gd7189f2a2b_0_4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1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ulinė skaidrė" showMasterSp="0">
  <p:cSld name="Titulinė skaidrė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ctrTitle"/>
          </p:nvPr>
        </p:nvSpPr>
        <p:spPr>
          <a:xfrm>
            <a:off x="2276475" y="3032316"/>
            <a:ext cx="6420716" cy="172878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Arial"/>
              <a:buNone/>
              <a:defRPr sz="41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8" name="Google Shape;58;p14"/>
          <p:cNvSpPr/>
          <p:nvPr/>
        </p:nvSpPr>
        <p:spPr>
          <a:xfrm>
            <a:off x="1891332" y="2620173"/>
            <a:ext cx="1315723" cy="10582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9" name="Google Shape;59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64397" y="325211"/>
            <a:ext cx="3837215" cy="9152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kstas">
  <p:cSld name="Tekstas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5"/>
          <p:cNvSpPr txBox="1"/>
          <p:nvPr>
            <p:ph type="title"/>
          </p:nvPr>
        </p:nvSpPr>
        <p:spPr>
          <a:xfrm>
            <a:off x="628650" y="890131"/>
            <a:ext cx="6790459" cy="84515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" type="body"/>
          </p:nvPr>
        </p:nvSpPr>
        <p:spPr>
          <a:xfrm>
            <a:off x="628650" y="1884304"/>
            <a:ext cx="6790459" cy="269808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kyriaus pavadinimas" showMasterSp="0">
  <p:cSld name="Skyriaus pavadinimas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6"/>
          <p:cNvSpPr txBox="1"/>
          <p:nvPr>
            <p:ph type="title"/>
          </p:nvPr>
        </p:nvSpPr>
        <p:spPr>
          <a:xfrm>
            <a:off x="829403" y="752361"/>
            <a:ext cx="3773772" cy="27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Arial"/>
              <a:buNone/>
              <a:defRPr sz="41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7" name="Google Shape;67;p16"/>
          <p:cNvSpPr/>
          <p:nvPr/>
        </p:nvSpPr>
        <p:spPr>
          <a:xfrm>
            <a:off x="432160" y="430023"/>
            <a:ext cx="1269316" cy="10582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afikas ">
  <p:cSld name="Grafikas 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7"/>
          <p:cNvSpPr txBox="1"/>
          <p:nvPr>
            <p:ph type="title"/>
          </p:nvPr>
        </p:nvSpPr>
        <p:spPr>
          <a:xfrm>
            <a:off x="628650" y="536840"/>
            <a:ext cx="6696941" cy="99417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1" name="Google Shape;71;p17"/>
          <p:cNvSpPr/>
          <p:nvPr>
            <p:ph idx="2" type="chart"/>
          </p:nvPr>
        </p:nvSpPr>
        <p:spPr>
          <a:xfrm>
            <a:off x="628650" y="1617345"/>
            <a:ext cx="3757613" cy="29670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17"/>
          <p:cNvSpPr/>
          <p:nvPr>
            <p:ph idx="3" type="chart"/>
          </p:nvPr>
        </p:nvSpPr>
        <p:spPr>
          <a:xfrm>
            <a:off x="4629383" y="1617345"/>
            <a:ext cx="3757613" cy="29670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afikas">
  <p:cSld name="Grafikas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8"/>
          <p:cNvSpPr txBox="1"/>
          <p:nvPr>
            <p:ph type="title"/>
          </p:nvPr>
        </p:nvSpPr>
        <p:spPr>
          <a:xfrm>
            <a:off x="628650" y="536840"/>
            <a:ext cx="6696941" cy="99417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5" name="Google Shape;75;p18"/>
          <p:cNvSpPr/>
          <p:nvPr>
            <p:ph idx="2" type="chart"/>
          </p:nvPr>
        </p:nvSpPr>
        <p:spPr>
          <a:xfrm>
            <a:off x="628650" y="1617345"/>
            <a:ext cx="3757613" cy="29670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8"/>
          <p:cNvSpPr/>
          <p:nvPr>
            <p:ph idx="3" type="chart"/>
          </p:nvPr>
        </p:nvSpPr>
        <p:spPr>
          <a:xfrm>
            <a:off x="4629383" y="1617345"/>
            <a:ext cx="3757613" cy="29670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ruktūra">
  <p:cSld name="Struktūra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9"/>
          <p:cNvSpPr txBox="1"/>
          <p:nvPr>
            <p:ph type="title"/>
          </p:nvPr>
        </p:nvSpPr>
        <p:spPr>
          <a:xfrm>
            <a:off x="628650" y="536840"/>
            <a:ext cx="6696941" cy="99417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0" name="Google Shape;80;p19"/>
          <p:cNvSpPr/>
          <p:nvPr>
            <p:ph idx="2" type="dgm"/>
          </p:nvPr>
        </p:nvSpPr>
        <p:spPr>
          <a:xfrm>
            <a:off x="628650" y="1531144"/>
            <a:ext cx="6696941" cy="316587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ontaktai" showMasterSp="0">
  <p:cSld name="Kontaktai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0"/>
          <p:cNvSpPr txBox="1"/>
          <p:nvPr>
            <p:ph idx="1" type="body"/>
          </p:nvPr>
        </p:nvSpPr>
        <p:spPr>
          <a:xfrm>
            <a:off x="4791941" y="3209453"/>
            <a:ext cx="4045744" cy="152542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3" name="Google Shape;83;p20"/>
          <p:cNvSpPr txBox="1"/>
          <p:nvPr>
            <p:ph type="ctrTitle"/>
          </p:nvPr>
        </p:nvSpPr>
        <p:spPr>
          <a:xfrm>
            <a:off x="4791941" y="2415965"/>
            <a:ext cx="4047259" cy="62484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Arial"/>
              <a:buNone/>
              <a:defRPr sz="41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4" name="Google Shape;84;p20"/>
          <p:cNvSpPr/>
          <p:nvPr/>
        </p:nvSpPr>
        <p:spPr>
          <a:xfrm>
            <a:off x="4387199" y="2141496"/>
            <a:ext cx="1269316" cy="10582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41301" y="391814"/>
            <a:ext cx="4000500" cy="9542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ulinė skaidrė 3" showMasterSp="0">
  <p:cSld name="Titulinė skaidrė 3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21"/>
          <p:cNvSpPr txBox="1"/>
          <p:nvPr>
            <p:ph type="ctrTitle"/>
          </p:nvPr>
        </p:nvSpPr>
        <p:spPr>
          <a:xfrm>
            <a:off x="4843896" y="2504209"/>
            <a:ext cx="4047259" cy="238984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Arial"/>
              <a:buNone/>
              <a:defRPr sz="41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9" name="Google Shape;89;p21"/>
          <p:cNvSpPr/>
          <p:nvPr/>
        </p:nvSpPr>
        <p:spPr>
          <a:xfrm>
            <a:off x="4572000" y="2152339"/>
            <a:ext cx="1057856" cy="10061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1"/>
          <p:cNvSpPr/>
          <p:nvPr>
            <p:ph idx="2" type="pic"/>
          </p:nvPr>
        </p:nvSpPr>
        <p:spPr>
          <a:xfrm>
            <a:off x="0" y="0"/>
            <a:ext cx="45720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urinys">
  <p:cSld name="Turiny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2"/>
          <p:cNvSpPr/>
          <p:nvPr>
            <p:ph idx="2" type="pic"/>
          </p:nvPr>
        </p:nvSpPr>
        <p:spPr>
          <a:xfrm>
            <a:off x="0" y="0"/>
            <a:ext cx="3480435" cy="5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Google Shape;94;p22"/>
          <p:cNvSpPr txBox="1"/>
          <p:nvPr>
            <p:ph type="title"/>
          </p:nvPr>
        </p:nvSpPr>
        <p:spPr>
          <a:xfrm>
            <a:off x="4541044" y="1417320"/>
            <a:ext cx="4112895" cy="62484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5" name="Google Shape;95;p22"/>
          <p:cNvSpPr txBox="1"/>
          <p:nvPr>
            <p:ph idx="1" type="body"/>
          </p:nvPr>
        </p:nvSpPr>
        <p:spPr>
          <a:xfrm>
            <a:off x="4541520" y="2268370"/>
            <a:ext cx="4112419" cy="250913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30200" lvl="0" marL="457200" marR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AutoNum type="arabicPeriod"/>
              <a:defRPr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veikslėlis ir tekstas">
  <p:cSld name="Paveikslėlis ir tekstas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3"/>
          <p:cNvSpPr txBox="1"/>
          <p:nvPr>
            <p:ph type="title"/>
          </p:nvPr>
        </p:nvSpPr>
        <p:spPr>
          <a:xfrm>
            <a:off x="3132443" y="1044047"/>
            <a:ext cx="5097157" cy="912691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9" name="Google Shape;99;p23"/>
          <p:cNvSpPr txBox="1"/>
          <p:nvPr>
            <p:ph idx="1" type="body"/>
          </p:nvPr>
        </p:nvSpPr>
        <p:spPr>
          <a:xfrm>
            <a:off x="3132426" y="2182091"/>
            <a:ext cx="5097066" cy="238417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0" name="Google Shape;100;p23"/>
          <p:cNvSpPr/>
          <p:nvPr>
            <p:ph idx="2" type="pic"/>
          </p:nvPr>
        </p:nvSpPr>
        <p:spPr>
          <a:xfrm>
            <a:off x="0" y="5953"/>
            <a:ext cx="2276475" cy="513159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kyriaus pavadinimas 2" showMasterSp="0">
  <p:cSld name="Skyriaus pavadinimas 2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4"/>
          <p:cNvSpPr txBox="1"/>
          <p:nvPr>
            <p:ph idx="1" type="body"/>
          </p:nvPr>
        </p:nvSpPr>
        <p:spPr>
          <a:xfrm>
            <a:off x="7457358" y="3545555"/>
            <a:ext cx="1457325" cy="13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b="1" sz="7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3" name="Google Shape;103;p24"/>
          <p:cNvSpPr txBox="1"/>
          <p:nvPr>
            <p:ph type="title"/>
          </p:nvPr>
        </p:nvSpPr>
        <p:spPr>
          <a:xfrm>
            <a:off x="829403" y="752361"/>
            <a:ext cx="3773772" cy="27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Arial"/>
              <a:buNone/>
              <a:defRPr sz="41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4" name="Google Shape;104;p24"/>
          <p:cNvSpPr/>
          <p:nvPr/>
        </p:nvSpPr>
        <p:spPr>
          <a:xfrm>
            <a:off x="432160" y="430023"/>
            <a:ext cx="1269316" cy="10582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kyriaus pavadinimas 3" showMasterSp="0">
  <p:cSld name="Skyriaus pavadinimas 3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7" name="Google Shape;107;p25"/>
          <p:cNvSpPr txBox="1"/>
          <p:nvPr>
            <p:ph type="title"/>
          </p:nvPr>
        </p:nvSpPr>
        <p:spPr>
          <a:xfrm>
            <a:off x="829403" y="752361"/>
            <a:ext cx="3773772" cy="27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Arial"/>
              <a:buNone/>
              <a:defRPr sz="41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8" name="Google Shape;108;p25"/>
          <p:cNvSpPr/>
          <p:nvPr/>
        </p:nvSpPr>
        <p:spPr>
          <a:xfrm>
            <a:off x="432160" y="430023"/>
            <a:ext cx="1269316" cy="10582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kstas ir paveikslėlis 2" showMasterSp="0">
  <p:cSld name="Tekstas ir paveikslėlis 2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6"/>
          <p:cNvSpPr/>
          <p:nvPr>
            <p:ph idx="2" type="pic"/>
          </p:nvPr>
        </p:nvSpPr>
        <p:spPr>
          <a:xfrm>
            <a:off x="3387852" y="0"/>
            <a:ext cx="5756148" cy="5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1" name="Google Shape;111;p26"/>
          <p:cNvSpPr txBox="1"/>
          <p:nvPr>
            <p:ph type="title"/>
          </p:nvPr>
        </p:nvSpPr>
        <p:spPr>
          <a:xfrm>
            <a:off x="313182" y="985882"/>
            <a:ext cx="2682306" cy="105421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2" name="Google Shape;112;p26"/>
          <p:cNvSpPr txBox="1"/>
          <p:nvPr>
            <p:ph idx="1" type="body"/>
          </p:nvPr>
        </p:nvSpPr>
        <p:spPr>
          <a:xfrm>
            <a:off x="326898" y="2450955"/>
            <a:ext cx="2682306" cy="235833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ta 1">
  <p:cSld name="Citata 1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7"/>
          <p:cNvSpPr txBox="1"/>
          <p:nvPr>
            <p:ph type="title"/>
          </p:nvPr>
        </p:nvSpPr>
        <p:spPr>
          <a:xfrm>
            <a:off x="567170" y="566845"/>
            <a:ext cx="3999634" cy="282113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6" name="Google Shape;116;p27"/>
          <p:cNvSpPr txBox="1"/>
          <p:nvPr>
            <p:ph idx="1" type="body"/>
          </p:nvPr>
        </p:nvSpPr>
        <p:spPr>
          <a:xfrm>
            <a:off x="4867708" y="1977411"/>
            <a:ext cx="3688556" cy="268096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ta 2" showMasterSp="0">
  <p:cSld name="Citata 2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8"/>
          <p:cNvSpPr txBox="1"/>
          <p:nvPr>
            <p:ph type="title"/>
          </p:nvPr>
        </p:nvSpPr>
        <p:spPr>
          <a:xfrm>
            <a:off x="1452563" y="1570196"/>
            <a:ext cx="6238875" cy="203025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9" name="Google Shape;119;p28"/>
          <p:cNvSpPr/>
          <p:nvPr/>
        </p:nvSpPr>
        <p:spPr>
          <a:xfrm>
            <a:off x="0" y="0"/>
            <a:ext cx="2276475" cy="70104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8"/>
          <p:cNvSpPr/>
          <p:nvPr/>
        </p:nvSpPr>
        <p:spPr>
          <a:xfrm>
            <a:off x="828206" y="1293370"/>
            <a:ext cx="1269316" cy="10582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8"/>
          <p:cNvSpPr/>
          <p:nvPr/>
        </p:nvSpPr>
        <p:spPr>
          <a:xfrm>
            <a:off x="7056779" y="3779017"/>
            <a:ext cx="1269316" cy="10582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veiksllis ir 3 stulpeliai">
  <p:cSld name="Paveiksllis ir 3 stulpeliai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29"/>
          <p:cNvSpPr txBox="1"/>
          <p:nvPr>
            <p:ph idx="1" type="body"/>
          </p:nvPr>
        </p:nvSpPr>
        <p:spPr>
          <a:xfrm>
            <a:off x="628651" y="2306782"/>
            <a:ext cx="2395104" cy="230689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5" name="Google Shape;125;p29"/>
          <p:cNvSpPr txBox="1"/>
          <p:nvPr>
            <p:ph idx="2" type="body"/>
          </p:nvPr>
        </p:nvSpPr>
        <p:spPr>
          <a:xfrm>
            <a:off x="3374448" y="2306782"/>
            <a:ext cx="2395104" cy="230689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6" name="Google Shape;126;p29"/>
          <p:cNvSpPr txBox="1"/>
          <p:nvPr>
            <p:ph idx="3" type="body"/>
          </p:nvPr>
        </p:nvSpPr>
        <p:spPr>
          <a:xfrm>
            <a:off x="6120246" y="2306782"/>
            <a:ext cx="2395104" cy="230689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7" name="Google Shape;127;p29"/>
          <p:cNvSpPr/>
          <p:nvPr/>
        </p:nvSpPr>
        <p:spPr>
          <a:xfrm>
            <a:off x="496443" y="2079824"/>
            <a:ext cx="319023" cy="8668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A325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9"/>
          <p:cNvSpPr/>
          <p:nvPr/>
        </p:nvSpPr>
        <p:spPr>
          <a:xfrm>
            <a:off x="3226653" y="2079824"/>
            <a:ext cx="319023" cy="8668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A325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9"/>
          <p:cNvSpPr/>
          <p:nvPr/>
        </p:nvSpPr>
        <p:spPr>
          <a:xfrm>
            <a:off x="5972450" y="2079824"/>
            <a:ext cx="319023" cy="8668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A325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9"/>
          <p:cNvSpPr/>
          <p:nvPr>
            <p:ph idx="4" type="pic"/>
          </p:nvPr>
        </p:nvSpPr>
        <p:spPr>
          <a:xfrm>
            <a:off x="0" y="0"/>
            <a:ext cx="9144000" cy="170735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ys stulpeliai">
  <p:cSld name="Trys stulpeliai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30"/>
          <p:cNvSpPr txBox="1"/>
          <p:nvPr>
            <p:ph idx="1" type="body"/>
          </p:nvPr>
        </p:nvSpPr>
        <p:spPr>
          <a:xfrm>
            <a:off x="628651" y="1330146"/>
            <a:ext cx="2395104" cy="324272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34" name="Google Shape;134;p30"/>
          <p:cNvSpPr txBox="1"/>
          <p:nvPr>
            <p:ph idx="2" type="body"/>
          </p:nvPr>
        </p:nvSpPr>
        <p:spPr>
          <a:xfrm>
            <a:off x="3374448" y="1330146"/>
            <a:ext cx="2395104" cy="324272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35" name="Google Shape;135;p30"/>
          <p:cNvSpPr txBox="1"/>
          <p:nvPr>
            <p:ph idx="3" type="body"/>
          </p:nvPr>
        </p:nvSpPr>
        <p:spPr>
          <a:xfrm>
            <a:off x="6120246" y="1330146"/>
            <a:ext cx="2395104" cy="324272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36" name="Google Shape;136;p30"/>
          <p:cNvSpPr/>
          <p:nvPr/>
        </p:nvSpPr>
        <p:spPr>
          <a:xfrm>
            <a:off x="484727" y="1103189"/>
            <a:ext cx="319023" cy="8668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A325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30"/>
          <p:cNvSpPr/>
          <p:nvPr/>
        </p:nvSpPr>
        <p:spPr>
          <a:xfrm>
            <a:off x="3214937" y="1103189"/>
            <a:ext cx="319023" cy="8668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A325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30"/>
          <p:cNvSpPr/>
          <p:nvPr/>
        </p:nvSpPr>
        <p:spPr>
          <a:xfrm>
            <a:off x="5960734" y="1103189"/>
            <a:ext cx="319023" cy="8668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A325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30"/>
          <p:cNvSpPr/>
          <p:nvPr/>
        </p:nvSpPr>
        <p:spPr>
          <a:xfrm>
            <a:off x="0" y="0"/>
            <a:ext cx="2453640" cy="64008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 punktai">
  <p:cSld name="4 punktai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31"/>
          <p:cNvSpPr txBox="1"/>
          <p:nvPr>
            <p:ph idx="1" type="body"/>
          </p:nvPr>
        </p:nvSpPr>
        <p:spPr>
          <a:xfrm>
            <a:off x="753345" y="1430590"/>
            <a:ext cx="3297554" cy="13053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43" name="Google Shape;143;p31"/>
          <p:cNvSpPr/>
          <p:nvPr/>
        </p:nvSpPr>
        <p:spPr>
          <a:xfrm>
            <a:off x="593833" y="1203632"/>
            <a:ext cx="319023" cy="8668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A325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31"/>
          <p:cNvSpPr txBox="1"/>
          <p:nvPr>
            <p:ph idx="2" type="body"/>
          </p:nvPr>
        </p:nvSpPr>
        <p:spPr>
          <a:xfrm>
            <a:off x="753345" y="3213670"/>
            <a:ext cx="3297554" cy="13053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45" name="Google Shape;145;p31"/>
          <p:cNvSpPr/>
          <p:nvPr/>
        </p:nvSpPr>
        <p:spPr>
          <a:xfrm>
            <a:off x="593833" y="2986712"/>
            <a:ext cx="319023" cy="8668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A325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31"/>
          <p:cNvSpPr txBox="1"/>
          <p:nvPr>
            <p:ph idx="3" type="body"/>
          </p:nvPr>
        </p:nvSpPr>
        <p:spPr>
          <a:xfrm>
            <a:off x="5167313" y="1430590"/>
            <a:ext cx="3297554" cy="13053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47" name="Google Shape;147;p31"/>
          <p:cNvSpPr/>
          <p:nvPr/>
        </p:nvSpPr>
        <p:spPr>
          <a:xfrm>
            <a:off x="5007801" y="1203632"/>
            <a:ext cx="319023" cy="8668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A325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31"/>
          <p:cNvSpPr txBox="1"/>
          <p:nvPr>
            <p:ph idx="4" type="body"/>
          </p:nvPr>
        </p:nvSpPr>
        <p:spPr>
          <a:xfrm>
            <a:off x="5167313" y="3213670"/>
            <a:ext cx="3297554" cy="13053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49" name="Google Shape;149;p31"/>
          <p:cNvSpPr/>
          <p:nvPr/>
        </p:nvSpPr>
        <p:spPr>
          <a:xfrm>
            <a:off x="5007801" y="2986712"/>
            <a:ext cx="319023" cy="8668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A325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afikas 2">
  <p:cSld name="Grafikas 2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32"/>
          <p:cNvSpPr txBox="1"/>
          <p:nvPr>
            <p:ph type="title"/>
          </p:nvPr>
        </p:nvSpPr>
        <p:spPr>
          <a:xfrm>
            <a:off x="628650" y="536840"/>
            <a:ext cx="6696941" cy="99417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3" name="Google Shape;153;p32"/>
          <p:cNvSpPr/>
          <p:nvPr>
            <p:ph idx="2" type="chart"/>
          </p:nvPr>
        </p:nvSpPr>
        <p:spPr>
          <a:xfrm>
            <a:off x="628650" y="1617345"/>
            <a:ext cx="7171135" cy="301466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telė">
  <p:cSld name="Lentelė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33"/>
          <p:cNvSpPr txBox="1"/>
          <p:nvPr>
            <p:ph type="title"/>
          </p:nvPr>
        </p:nvSpPr>
        <p:spPr>
          <a:xfrm>
            <a:off x="628650" y="536840"/>
            <a:ext cx="6696941" cy="99417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veikslėlis" showMasterSp="0">
  <p:cSld name="Paveikslėlis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4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veikslėlių koliažas" showMasterSp="0">
  <p:cSld name="Paveikslėlių koliažas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5"/>
          <p:cNvSpPr/>
          <p:nvPr>
            <p:ph idx="2" type="pic"/>
          </p:nvPr>
        </p:nvSpPr>
        <p:spPr>
          <a:xfrm>
            <a:off x="0" y="0"/>
            <a:ext cx="4572000" cy="513754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1" name="Google Shape;161;p35"/>
          <p:cNvSpPr/>
          <p:nvPr>
            <p:ph idx="3" type="pic"/>
          </p:nvPr>
        </p:nvSpPr>
        <p:spPr>
          <a:xfrm>
            <a:off x="4572000" y="1707356"/>
            <a:ext cx="4572000" cy="34301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2" name="Google Shape;162;p35"/>
          <p:cNvSpPr/>
          <p:nvPr>
            <p:ph idx="4" type="pic"/>
          </p:nvPr>
        </p:nvSpPr>
        <p:spPr>
          <a:xfrm>
            <a:off x="4572000" y="0"/>
            <a:ext cx="4572000" cy="170735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išraus turinio koliažas" showMasterSp="0">
  <p:cSld name="Mišraus turinio koliažas"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6"/>
          <p:cNvSpPr/>
          <p:nvPr>
            <p:ph idx="2" type="pic"/>
          </p:nvPr>
        </p:nvSpPr>
        <p:spPr>
          <a:xfrm>
            <a:off x="0" y="0"/>
            <a:ext cx="4572000" cy="513754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5" name="Google Shape;165;p36"/>
          <p:cNvSpPr/>
          <p:nvPr>
            <p:ph idx="3" type="pic"/>
          </p:nvPr>
        </p:nvSpPr>
        <p:spPr>
          <a:xfrm>
            <a:off x="4572000" y="1707356"/>
            <a:ext cx="4572000" cy="34301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6" name="Google Shape;166;p36"/>
          <p:cNvSpPr txBox="1"/>
          <p:nvPr>
            <p:ph idx="1" type="body"/>
          </p:nvPr>
        </p:nvSpPr>
        <p:spPr>
          <a:xfrm>
            <a:off x="4817745" y="240031"/>
            <a:ext cx="4046220" cy="126873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None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1.xml"/><Relationship Id="rId21" Type="http://schemas.openxmlformats.org/officeDocument/2006/relationships/slideLayout" Target="../slideLayouts/slideLayout30.xml"/><Relationship Id="rId24" Type="http://schemas.openxmlformats.org/officeDocument/2006/relationships/slideLayout" Target="../slideLayouts/slideLayout33.xml"/><Relationship Id="rId23" Type="http://schemas.openxmlformats.org/officeDocument/2006/relationships/slideLayout" Target="../slideLayouts/slideLayout32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26" Type="http://schemas.openxmlformats.org/officeDocument/2006/relationships/theme" Target="../theme/theme3.xml"/><Relationship Id="rId25" Type="http://schemas.openxmlformats.org/officeDocument/2006/relationships/slideLayout" Target="../slideLayouts/slideLayout34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622253" y="391364"/>
            <a:ext cx="1085850" cy="33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3"/>
          <p:cNvSpPr txBox="1"/>
          <p:nvPr>
            <p:ph type="title"/>
          </p:nvPr>
        </p:nvSpPr>
        <p:spPr>
          <a:xfrm>
            <a:off x="628650" y="536840"/>
            <a:ext cx="6696941" cy="99417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  <a:defRPr b="1" i="0" sz="3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628650" y="1707356"/>
            <a:ext cx="6696941" cy="236172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D001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D001D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3"/>
          <p:cNvSpPr txBox="1"/>
          <p:nvPr/>
        </p:nvSpPr>
        <p:spPr>
          <a:xfrm>
            <a:off x="5078060" y="4767263"/>
            <a:ext cx="278578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rgbClr val="3D001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2" r:id="rId16"/>
    <p:sldLayoutId id="2147483673" r:id="rId17"/>
    <p:sldLayoutId id="2147483674" r:id="rId18"/>
    <p:sldLayoutId id="2147483675" r:id="rId19"/>
    <p:sldLayoutId id="2147483676" r:id="rId20"/>
    <p:sldLayoutId id="2147483677" r:id="rId21"/>
    <p:sldLayoutId id="2147483678" r:id="rId22"/>
    <p:sldLayoutId id="2147483679" r:id="rId23"/>
    <p:sldLayoutId id="2147483680" r:id="rId24"/>
    <p:sldLayoutId id="2147483681" r:id="rId2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">
          <p15:clr>
            <a:srgbClr val="F26B43"/>
          </p15:clr>
        </p15:guide>
        <p15:guide id="2">
          <p15:clr>
            <a:srgbClr val="F26B43"/>
          </p15:clr>
        </p15:guide>
        <p15:guide id="3" pos="4326">
          <p15:clr>
            <a:srgbClr val="F26B43"/>
          </p15:clr>
        </p15:guide>
        <p15:guide id="4" pos="1434">
          <p15:clr>
            <a:srgbClr val="F26B43"/>
          </p15:clr>
        </p15:guide>
        <p15:guide id="5" pos="2880">
          <p15:clr>
            <a:srgbClr val="F26B43"/>
          </p15:clr>
        </p15:guide>
        <p15:guide id="6" pos="5760">
          <p15:clr>
            <a:srgbClr val="F26B43"/>
          </p15:clr>
        </p15:guide>
        <p15:guide id="7" orient="horz" pos="1075">
          <p15:clr>
            <a:srgbClr val="F26B43"/>
          </p15:clr>
        </p15:guide>
        <p15:guide id="8" orient="horz" pos="2165">
          <p15:clr>
            <a:srgbClr val="F26B43"/>
          </p15:clr>
        </p15:guide>
        <p15:guide id="9" orient="horz" pos="323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7"/>
          <p:cNvSpPr txBox="1"/>
          <p:nvPr>
            <p:ph type="ctrTitle"/>
          </p:nvPr>
        </p:nvSpPr>
        <p:spPr>
          <a:xfrm>
            <a:off x="2276475" y="3032316"/>
            <a:ext cx="6420716" cy="172878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Arial"/>
              <a:buNone/>
            </a:pPr>
            <a:r>
              <a:rPr lang="lt" sz="1300">
                <a:solidFill>
                  <a:srgbClr val="FFFFFF"/>
                </a:solidFill>
              </a:rPr>
              <a:t>Capital budgeting and resource allocation case:</a:t>
            </a:r>
            <a:endParaRPr sz="13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Arial"/>
              <a:buNone/>
            </a:pPr>
            <a:r>
              <a:rPr lang="lt" sz="3100">
                <a:solidFill>
                  <a:srgbClr val="FFFFFF"/>
                </a:solidFill>
              </a:rPr>
              <a:t>The Investment Detective</a:t>
            </a:r>
            <a:endParaRPr sz="3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Arial"/>
              <a:buNone/>
            </a:pPr>
            <a:r>
              <a:t/>
            </a:r>
            <a:endParaRPr sz="28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Arial"/>
              <a:buNone/>
            </a:pPr>
            <a:r>
              <a:t/>
            </a:r>
            <a:endParaRPr sz="28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Arial"/>
              <a:buNone/>
            </a:pPr>
            <a:r>
              <a:rPr lang="lt" sz="1700">
                <a:solidFill>
                  <a:srgbClr val="FFFFFF"/>
                </a:solidFill>
              </a:rPr>
              <a:t>Evilė Raupelytė and Aistė Prialgauskaitė</a:t>
            </a:r>
            <a:endParaRPr sz="17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6"/>
          <p:cNvSpPr txBox="1"/>
          <p:nvPr>
            <p:ph idx="1" type="body"/>
          </p:nvPr>
        </p:nvSpPr>
        <p:spPr>
          <a:xfrm>
            <a:off x="628650" y="880575"/>
            <a:ext cx="7905300" cy="40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lt" sz="1800"/>
              <a:t>Mutually exclusive projects: </a:t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</p:txBody>
      </p:sp>
      <p:pic>
        <p:nvPicPr>
          <p:cNvPr id="227" name="Google Shape;227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8784" y="2098425"/>
            <a:ext cx="6767550" cy="1588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7"/>
          <p:cNvSpPr txBox="1"/>
          <p:nvPr>
            <p:ph idx="1" type="body"/>
          </p:nvPr>
        </p:nvSpPr>
        <p:spPr>
          <a:xfrm>
            <a:off x="628650" y="880575"/>
            <a:ext cx="7905300" cy="40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lt" sz="1800"/>
              <a:t>Ranking of the projects regarding Profitability Index (PI):</a:t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lt" sz="1800"/>
              <a:t>B</a:t>
            </a:r>
            <a:r>
              <a:rPr lang="lt" sz="1800"/>
              <a:t>ased on our PI calculations, we rejected project 2, because its Profitability Index is lower than 1. 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lt" sz="1800"/>
              <a:t>Also we rejected Project 6 because its Profitability Index is equal to 1.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</p:txBody>
      </p:sp>
      <p:pic>
        <p:nvPicPr>
          <p:cNvPr id="233" name="Google Shape;233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200" y="2955912"/>
            <a:ext cx="8913575" cy="960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8"/>
          <p:cNvSpPr txBox="1"/>
          <p:nvPr>
            <p:ph idx="1" type="body"/>
          </p:nvPr>
        </p:nvSpPr>
        <p:spPr>
          <a:xfrm>
            <a:off x="628650" y="880575"/>
            <a:ext cx="7905300" cy="40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lt" sz="1900"/>
              <a:t>Key takeaways: </a:t>
            </a:r>
            <a:endParaRPr b="1" sz="19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lt" sz="1800"/>
              <a:t>The NPV method shows that projects 2 and 6 are not profitable.</a:t>
            </a:r>
            <a:endParaRPr sz="1800"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lt" sz="1800"/>
              <a:t>When there are many methods for selecting a project, it can be difficult to determine which is the best because investors usually want the best return on investment in the short term.</a:t>
            </a:r>
            <a:endParaRPr sz="1800"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lt" sz="1800"/>
              <a:t>NPV is the most common approach, and most experienced managers use it in practice, so we mostly relied on this tool.</a:t>
            </a:r>
            <a:endParaRPr sz="1800"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lt" sz="1800"/>
              <a:t>Because 7 and 8 projects are mutually exclusive, we selected project 8 with the higher NPV.</a:t>
            </a:r>
            <a:endParaRPr sz="1800"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lt" sz="1800"/>
              <a:t>Based on NPV approach</a:t>
            </a:r>
            <a:r>
              <a:rPr b="1" lang="lt" sz="1800"/>
              <a:t>, </a:t>
            </a:r>
            <a:r>
              <a:rPr lang="lt" sz="1800"/>
              <a:t>project 3 is the most valuable.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9"/>
          <p:cNvSpPr txBox="1"/>
          <p:nvPr>
            <p:ph idx="1" type="body"/>
          </p:nvPr>
        </p:nvSpPr>
        <p:spPr>
          <a:xfrm>
            <a:off x="628650" y="880575"/>
            <a:ext cx="7905300" cy="40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lt" sz="1800"/>
              <a:t>3. What is the ranking you found by using quantitative methods? Does this ranking differ from the ranking obtained by simple inspection of the cash flows?</a:t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</p:txBody>
      </p:sp>
      <p:pic>
        <p:nvPicPr>
          <p:cNvPr id="244" name="Google Shape;244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8650" y="2341225"/>
            <a:ext cx="7784526" cy="134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50"/>
          <p:cNvSpPr txBox="1"/>
          <p:nvPr>
            <p:ph idx="1" type="body"/>
          </p:nvPr>
        </p:nvSpPr>
        <p:spPr>
          <a:xfrm>
            <a:off x="628650" y="880575"/>
            <a:ext cx="7905300" cy="40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lt" sz="2900"/>
              <a:t>Thank you for listening! </a:t>
            </a:r>
            <a:endParaRPr b="1" sz="29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lt" sz="1800"/>
              <a:t>           </a:t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lt" sz="1800"/>
              <a:t>                Finance detectives: </a:t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lt" sz="1800"/>
              <a:t>                Aistė and Evilė</a:t>
            </a:r>
            <a:endParaRPr b="1" sz="1800"/>
          </a:p>
          <a:p>
            <a:pPr indent="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</p:txBody>
      </p:sp>
      <p:pic>
        <p:nvPicPr>
          <p:cNvPr id="250" name="Google Shape;250;p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83287" y="1606175"/>
            <a:ext cx="2968475" cy="2968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8"/>
          <p:cNvSpPr txBox="1"/>
          <p:nvPr>
            <p:ph type="title"/>
          </p:nvPr>
        </p:nvSpPr>
        <p:spPr>
          <a:xfrm>
            <a:off x="628650" y="890131"/>
            <a:ext cx="6790459" cy="84515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</a:pPr>
            <a:r>
              <a:rPr lang="lt" sz="2800"/>
              <a:t>Introduction to the case:</a:t>
            </a:r>
            <a:endParaRPr sz="2800"/>
          </a:p>
        </p:txBody>
      </p:sp>
      <p:sp>
        <p:nvSpPr>
          <p:cNvPr id="177" name="Google Shape;177;p38"/>
          <p:cNvSpPr txBox="1"/>
          <p:nvPr>
            <p:ph idx="1" type="body"/>
          </p:nvPr>
        </p:nvSpPr>
        <p:spPr>
          <a:xfrm>
            <a:off x="628650" y="1735275"/>
            <a:ext cx="7367400" cy="28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lt" sz="1600"/>
              <a:t>Company is considering investments in the 8 projects;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lt" sz="1600"/>
              <a:t>The CEO has asked to rank the projects and recommend the 4 best the company should accept;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lt" sz="1600"/>
              <a:t>Only the quantitative considerations are relevant;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lt" sz="1600"/>
              <a:t>Projects 7th and 8th are mutually exclusive.</a:t>
            </a:r>
            <a:endParaRPr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9"/>
          <p:cNvSpPr txBox="1"/>
          <p:nvPr>
            <p:ph type="title"/>
          </p:nvPr>
        </p:nvSpPr>
        <p:spPr>
          <a:xfrm>
            <a:off x="628650" y="890131"/>
            <a:ext cx="6790500" cy="845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</a:pPr>
            <a:r>
              <a:rPr lang="lt" sz="2800"/>
              <a:t>Introduction to the case:</a:t>
            </a:r>
            <a:endParaRPr sz="2800"/>
          </a:p>
        </p:txBody>
      </p:sp>
      <p:sp>
        <p:nvSpPr>
          <p:cNvPr id="183" name="Google Shape;183;p39"/>
          <p:cNvSpPr txBox="1"/>
          <p:nvPr>
            <p:ph idx="1" type="body"/>
          </p:nvPr>
        </p:nvSpPr>
        <p:spPr>
          <a:xfrm>
            <a:off x="628650" y="1999800"/>
            <a:ext cx="6790500" cy="25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lt" sz="1600"/>
              <a:t>Initial investment: 2 million dollars;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lt" sz="1600"/>
              <a:t>Projects are believed to be of the same risk class;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lt" sz="1600"/>
              <a:t>The weighted average cost of capital has never been estimated;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lt" sz="1600"/>
              <a:t>Appropriate discount rate: 10%.</a:t>
            </a:r>
            <a:endParaRPr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40"/>
          <p:cNvSpPr txBox="1"/>
          <p:nvPr>
            <p:ph type="title"/>
          </p:nvPr>
        </p:nvSpPr>
        <p:spPr>
          <a:xfrm>
            <a:off x="537650" y="594850"/>
            <a:ext cx="6421200" cy="4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Arial"/>
              <a:buNone/>
            </a:pPr>
            <a:r>
              <a:rPr lang="lt" sz="1500"/>
              <a:t>Free cash flows of the project (numbers are calculated in thousands)</a:t>
            </a:r>
            <a:endParaRPr sz="1500"/>
          </a:p>
        </p:txBody>
      </p:sp>
      <p:pic>
        <p:nvPicPr>
          <p:cNvPr id="189" name="Google Shape;189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7125" y="1146950"/>
            <a:ext cx="8949774" cy="333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40"/>
          <p:cNvSpPr txBox="1"/>
          <p:nvPr/>
        </p:nvSpPr>
        <p:spPr>
          <a:xfrm>
            <a:off x="1202263" y="4545775"/>
            <a:ext cx="6739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lt">
                <a:solidFill>
                  <a:schemeClr val="lt1"/>
                </a:solidFill>
              </a:rPr>
              <a:t>Yellow parts of the table - indicate year on which the payback was accomplished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41"/>
          <p:cNvSpPr txBox="1"/>
          <p:nvPr>
            <p:ph type="title"/>
          </p:nvPr>
        </p:nvSpPr>
        <p:spPr>
          <a:xfrm>
            <a:off x="538125" y="379906"/>
            <a:ext cx="6790500" cy="845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</a:pPr>
            <a:r>
              <a:rPr lang="lt" sz="2800"/>
              <a:t>Tasks of the case study</a:t>
            </a:r>
            <a:r>
              <a:rPr lang="lt" sz="2800"/>
              <a:t>:</a:t>
            </a:r>
            <a:endParaRPr sz="2800"/>
          </a:p>
        </p:txBody>
      </p:sp>
      <p:sp>
        <p:nvSpPr>
          <p:cNvPr id="196" name="Google Shape;196;p41"/>
          <p:cNvSpPr txBox="1"/>
          <p:nvPr>
            <p:ph idx="1" type="body"/>
          </p:nvPr>
        </p:nvSpPr>
        <p:spPr>
          <a:xfrm>
            <a:off x="538125" y="1356700"/>
            <a:ext cx="8152200" cy="28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lt" sz="1800"/>
              <a:t>Can you rank the projects simply by inspecting the cash flows?</a:t>
            </a:r>
            <a:endParaRPr b="1" sz="1800"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lt" sz="1400"/>
              <a:t>We can evaluate the projects by just looking at the cash flows (that are shown below), but this isn't a reasonable way to do so.</a:t>
            </a:r>
            <a:endParaRPr sz="1400"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pic>
        <p:nvPicPr>
          <p:cNvPr id="197" name="Google Shape;197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4625" y="3128088"/>
            <a:ext cx="8839200" cy="6161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42"/>
          <p:cNvSpPr txBox="1"/>
          <p:nvPr>
            <p:ph idx="1" type="body"/>
          </p:nvPr>
        </p:nvSpPr>
        <p:spPr>
          <a:xfrm>
            <a:off x="628650" y="880575"/>
            <a:ext cx="7905300" cy="40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lt" sz="1800"/>
              <a:t>2.     What criteria might you use to rank the projects? Which quantitative ranking methods are better? Why?</a:t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lt" sz="1800"/>
              <a:t>For the eight projects, we used the following tools to rate them in an entirely quantitative manner: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lt" sz="1800"/>
              <a:t>		1.Net Present Value (NPV)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lt" sz="1800"/>
              <a:t>2. </a:t>
            </a:r>
            <a:r>
              <a:rPr lang="lt" sz="1800"/>
              <a:t>Payback Period and Discounted payback period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lt" sz="1800"/>
              <a:t>3. </a:t>
            </a:r>
            <a:r>
              <a:rPr lang="lt" sz="1800"/>
              <a:t>Internal Rate of Return (IRR)</a:t>
            </a:r>
            <a:endParaRPr sz="1800"/>
          </a:p>
          <a:p>
            <a:pPr indent="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lt" sz="1800"/>
              <a:t>4. Profitability Index (PI)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43"/>
          <p:cNvSpPr txBox="1"/>
          <p:nvPr>
            <p:ph idx="1" type="body"/>
          </p:nvPr>
        </p:nvSpPr>
        <p:spPr>
          <a:xfrm>
            <a:off x="628650" y="798275"/>
            <a:ext cx="7905300" cy="41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lt" sz="1800"/>
              <a:t>Ranking of the projects regarding NPV:</a:t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lt" sz="1800"/>
              <a:t>In this case, we accepted all the projects, except the 2nd one, because it has a negative NPV value.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lt" sz="1800"/>
              <a:t>The NPV approach has the drawback of not taking into account the length of the projects.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lt" sz="1800"/>
              <a:t>Project 6 has a zero NPV, which is very weak, and selecting that project will be risky since we would not receive any financial gain.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</p:txBody>
      </p:sp>
      <p:pic>
        <p:nvPicPr>
          <p:cNvPr id="208" name="Google Shape;208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537" y="3576250"/>
            <a:ext cx="9027525" cy="653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44"/>
          <p:cNvSpPr txBox="1"/>
          <p:nvPr>
            <p:ph idx="1" type="body"/>
          </p:nvPr>
        </p:nvSpPr>
        <p:spPr>
          <a:xfrm>
            <a:off x="628650" y="880575"/>
            <a:ext cx="7905300" cy="40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lt" sz="1800"/>
              <a:t>Ranking of the projects regarding payback period and discounted payback period:</a:t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lt" sz="1800"/>
              <a:t>The Discounted Payback approach is often preferable more than the Payback method.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</p:txBody>
      </p:sp>
      <p:pic>
        <p:nvPicPr>
          <p:cNvPr id="214" name="Google Shape;214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175" y="3569050"/>
            <a:ext cx="8858250" cy="106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4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3350" y="2338450"/>
            <a:ext cx="8877300" cy="95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45"/>
          <p:cNvSpPr txBox="1"/>
          <p:nvPr>
            <p:ph idx="1" type="body"/>
          </p:nvPr>
        </p:nvSpPr>
        <p:spPr>
          <a:xfrm>
            <a:off x="628650" y="821225"/>
            <a:ext cx="7905300" cy="408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lt" sz="1800"/>
              <a:t>Ranking of the projects regarding IRR:</a:t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lt" sz="1800"/>
              <a:t>We rejected project 2, because its IRR is lower than the required return (10%)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lt" sz="1800"/>
              <a:t>We consider excluding Project 6 because its IRR is equal to required return (10%)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</p:txBody>
      </p:sp>
      <p:pic>
        <p:nvPicPr>
          <p:cNvPr id="221" name="Google Shape;221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3205025"/>
            <a:ext cx="8839200" cy="573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Custom Design">
  <a:themeElements>
    <a:clrScheme name="VU">
      <a:dk1>
        <a:srgbClr val="7A003B"/>
      </a:dk1>
      <a:lt1>
        <a:srgbClr val="FFFFFF"/>
      </a:lt1>
      <a:dk2>
        <a:srgbClr val="7A003B"/>
      </a:dk2>
      <a:lt2>
        <a:srgbClr val="FEFFFE"/>
      </a:lt2>
      <a:accent1>
        <a:srgbClr val="E03357"/>
      </a:accent1>
      <a:accent2>
        <a:srgbClr val="E2E3E2"/>
      </a:accent2>
      <a:accent3>
        <a:srgbClr val="3B3C3A"/>
      </a:accent3>
      <a:accent4>
        <a:srgbClr val="989998"/>
      </a:accent4>
      <a:accent5>
        <a:srgbClr val="D5D5D5"/>
      </a:accent5>
      <a:accent6>
        <a:srgbClr val="797979"/>
      </a:accent6>
      <a:hlink>
        <a:srgbClr val="E03357"/>
      </a:hlink>
      <a:folHlink>
        <a:srgbClr val="E2E3E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